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6"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entury Gothic" panose="020B0502020202020204" pitchFamily="34" charset="0"/>
      <p:regular r:id="rId12"/>
      <p:bold r:id="rId13"/>
      <p:italic r:id="rId14"/>
      <p:boldItalic r:id="rId15"/>
    </p:embeddedFont>
    <p:embeddedFont>
      <p:font typeface="Prata" panose="020B0604020202020204" charset="0"/>
      <p:regular r:id="rId16"/>
    </p:embeddedFont>
    <p:embeddedFont>
      <p:font typeface="Raleway" pitchFamily="2" charset="0"/>
      <p:regular r:id="rId17"/>
    </p:embeddedFont>
    <p:embeddedFont>
      <p:font typeface="Wingdings 3" panose="05040102010807070707" pitchFamily="18" charset="2"/>
      <p:regular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68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608085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947847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008535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1" y="1737360"/>
            <a:ext cx="9599178" cy="2788049"/>
          </a:xfrm>
        </p:spPr>
        <p:txBody>
          <a:bodyPr/>
          <a:lstStyle>
            <a:lvl1pPr>
              <a:defRPr sz="5760"/>
            </a:lvl1pPr>
          </a:lstStyle>
          <a:p>
            <a:r>
              <a:rPr lang="en-US"/>
              <a:t>Click to edit Master title style</a:t>
            </a:r>
            <a:endParaRPr lang="en-US" dirty="0"/>
          </a:p>
        </p:txBody>
      </p:sp>
      <p:sp>
        <p:nvSpPr>
          <p:cNvPr id="14" name="Text Placeholder 3"/>
          <p:cNvSpPr>
            <a:spLocks noGrp="1"/>
          </p:cNvSpPr>
          <p:nvPr>
            <p:ph type="body" sz="half" idx="13"/>
          </p:nvPr>
        </p:nvSpPr>
        <p:spPr>
          <a:xfrm>
            <a:off x="2316481" y="4525409"/>
            <a:ext cx="8735579" cy="410609"/>
          </a:xfrm>
        </p:spPr>
        <p:txBody>
          <a:bodyPr anchor="t">
            <a:normAutofit/>
          </a:bodyPr>
          <a:lstStyle>
            <a:lvl1pPr marL="0" indent="0">
              <a:buNone/>
              <a:defRPr lang="en-US" sz="1680" b="0" i="0" kern="1200" cap="small" dirty="0">
                <a:solidFill>
                  <a:schemeClr val="accent1">
                    <a:lumMod val="60000"/>
                    <a:lumOff val="4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p>
            <a:pPr algn="r"/>
            <a:r>
              <a:rPr lang="en-US" sz="14640" b="0" i="0" dirty="0">
                <a:solidFill>
                  <a:schemeClr val="accent1">
                    <a:lumMod val="60000"/>
                    <a:lumOff val="40000"/>
                  </a:schemeClr>
                </a:solidFill>
                <a:latin typeface="Arial"/>
                <a:ea typeface="+mj-ea"/>
                <a:cs typeface="+mj-cs"/>
              </a:rPr>
              <a:t>“</a:t>
            </a:r>
          </a:p>
        </p:txBody>
      </p:sp>
      <p:sp>
        <p:nvSpPr>
          <p:cNvPr id="11" name="TextBox 10"/>
          <p:cNvSpPr txBox="1"/>
          <p:nvPr/>
        </p:nvSpPr>
        <p:spPr>
          <a:xfrm>
            <a:off x="11196588" y="3136545"/>
            <a:ext cx="962294" cy="2345257"/>
          </a:xfrm>
          <a:prstGeom prst="rect">
            <a:avLst/>
          </a:prstGeom>
          <a:noFill/>
        </p:spPr>
        <p:txBody>
          <a:bodyPr wrap="square" rtlCol="0">
            <a:spAutoFit/>
          </a:bodyPr>
          <a:lstStyle/>
          <a:p>
            <a:pPr algn="r"/>
            <a:r>
              <a:rPr lang="en-US" sz="1464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0766601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1"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733666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8322465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51644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0514960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581258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224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171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8387863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142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7273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1484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607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5314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38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59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076054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808345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763014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987925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5052846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4081276"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6" y="3755137"/>
            <a:ext cx="4081274"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1253199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507200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44"/>
          <a:stretch/>
        </p:blipFill>
        <p:spPr>
          <a:xfrm>
            <a:off x="1" y="3203623"/>
            <a:ext cx="4842803" cy="5025978"/>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3320"/>
          <a:stretch/>
        </p:blipFill>
        <p:spPr>
          <a:xfrm>
            <a:off x="1033081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smtClean="0"/>
              <a:t>3/28/2025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86146508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5pPr>
      <a:lvl6pPr marL="301752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9385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Bitcoin Price Prediction Using K-Means Clustering</a:t>
            </a:r>
            <a:endParaRPr lang="en-US" sz="4450" dirty="0"/>
          </a:p>
        </p:txBody>
      </p:sp>
      <p:sp>
        <p:nvSpPr>
          <p:cNvPr id="4" name="Text 1"/>
          <p:cNvSpPr/>
          <p:nvPr/>
        </p:nvSpPr>
        <p:spPr>
          <a:xfrm>
            <a:off x="6280190" y="305157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This project focuses on Bitcoin price prediction using K-Means clustering and hyperparameter tuning. The aim is to enhance market trend analysis for various sectors such as finance, trading, and investment management. K-Means clustering is utilized to identify patterns in Bitcoin price movements based on historical data.</a:t>
            </a:r>
            <a:endParaRPr lang="en-US" sz="1750" dirty="0"/>
          </a:p>
        </p:txBody>
      </p:sp>
      <p:sp>
        <p:nvSpPr>
          <p:cNvPr id="5" name="Text 2"/>
          <p:cNvSpPr/>
          <p:nvPr/>
        </p:nvSpPr>
        <p:spPr>
          <a:xfrm>
            <a:off x="6280190" y="512123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model is trained on historical Bitcoin price data, incorporating features like opening price, closing price, trading volume, and market trends. By leveraging machine learning, this approach improves traditional market analysis methods, offering valuable insights for real-world decision-making.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3038" y="866894"/>
            <a:ext cx="7690723" cy="1297781"/>
          </a:xfrm>
          <a:prstGeom prst="rect">
            <a:avLst/>
          </a:prstGeom>
          <a:noFill/>
          <a:ln/>
        </p:spPr>
        <p:txBody>
          <a:bodyPr wrap="square" lIns="0" tIns="0" rIns="0" bIns="0" rtlCol="0" anchor="t"/>
          <a:lstStyle/>
          <a:p>
            <a:pPr marL="0" indent="0" algn="l">
              <a:lnSpc>
                <a:spcPts val="5100"/>
              </a:lnSpc>
              <a:buNone/>
            </a:pPr>
            <a:r>
              <a:rPr lang="en-US" sz="4050" dirty="0">
                <a:solidFill>
                  <a:srgbClr val="F2E782"/>
                </a:solidFill>
                <a:latin typeface="Prata" pitchFamily="34" charset="0"/>
                <a:ea typeface="Prata" pitchFamily="34" charset="-122"/>
                <a:cs typeface="Prata" pitchFamily="34" charset="-120"/>
              </a:rPr>
              <a:t>Objectives of Bitcoin Price Prediction</a:t>
            </a:r>
            <a:endParaRPr lang="en-US" sz="4050" dirty="0"/>
          </a:p>
        </p:txBody>
      </p:sp>
      <p:sp>
        <p:nvSpPr>
          <p:cNvPr id="4" name="Shape 1"/>
          <p:cNvSpPr/>
          <p:nvPr/>
        </p:nvSpPr>
        <p:spPr>
          <a:xfrm>
            <a:off x="6213038" y="2709505"/>
            <a:ext cx="467082" cy="467082"/>
          </a:xfrm>
          <a:prstGeom prst="roundRect">
            <a:avLst>
              <a:gd name="adj" fmla="val 6668"/>
            </a:avLst>
          </a:prstGeom>
          <a:solidFill>
            <a:srgbClr val="3A3B3C"/>
          </a:solidFill>
          <a:ln/>
        </p:spPr>
      </p:sp>
      <p:sp>
        <p:nvSpPr>
          <p:cNvPr id="5" name="Text 2"/>
          <p:cNvSpPr/>
          <p:nvPr/>
        </p:nvSpPr>
        <p:spPr>
          <a:xfrm>
            <a:off x="6290846" y="2748379"/>
            <a:ext cx="311348" cy="389215"/>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1</a:t>
            </a:r>
            <a:endParaRPr lang="en-US" sz="2450" dirty="0"/>
          </a:p>
        </p:txBody>
      </p:sp>
      <p:sp>
        <p:nvSpPr>
          <p:cNvPr id="6" name="Text 3"/>
          <p:cNvSpPr/>
          <p:nvPr/>
        </p:nvSpPr>
        <p:spPr>
          <a:xfrm>
            <a:off x="6887647" y="2709505"/>
            <a:ext cx="3067050" cy="648891"/>
          </a:xfrm>
          <a:prstGeom prst="rect">
            <a:avLst/>
          </a:prstGeom>
          <a:noFill/>
          <a:ln/>
        </p:spPr>
        <p:txBody>
          <a:bodyPr wrap="square" lIns="0" tIns="0" rIns="0" bIns="0" rtlCol="0" anchor="t"/>
          <a:lstStyle/>
          <a:p>
            <a:pPr marL="0" indent="0" algn="l">
              <a:lnSpc>
                <a:spcPts val="2550"/>
              </a:lnSpc>
              <a:buNone/>
            </a:pPr>
            <a:r>
              <a:rPr lang="en-US" sz="2000" dirty="0">
                <a:solidFill>
                  <a:srgbClr val="CFCBBF"/>
                </a:solidFill>
                <a:latin typeface="Prata" pitchFamily="34" charset="0"/>
                <a:ea typeface="Prata" pitchFamily="34" charset="-122"/>
                <a:cs typeface="Prata" pitchFamily="34" charset="-120"/>
              </a:rPr>
              <a:t>Bitcoin Price Trend Analysis</a:t>
            </a:r>
            <a:endParaRPr lang="en-US" sz="2000" dirty="0"/>
          </a:p>
        </p:txBody>
      </p:sp>
      <p:sp>
        <p:nvSpPr>
          <p:cNvPr id="7" name="Text 4"/>
          <p:cNvSpPr/>
          <p:nvPr/>
        </p:nvSpPr>
        <p:spPr>
          <a:xfrm>
            <a:off x="6887647" y="3482935"/>
            <a:ext cx="3067050" cy="1993106"/>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Analyze historical Bitcoin price data and identify distinct price patterns using K-Means clustering to help investors and traders make informed decisions.</a:t>
            </a:r>
            <a:endParaRPr lang="en-US" sz="1600" dirty="0"/>
          </a:p>
        </p:txBody>
      </p:sp>
      <p:sp>
        <p:nvSpPr>
          <p:cNvPr id="8" name="Shape 5"/>
          <p:cNvSpPr/>
          <p:nvPr/>
        </p:nvSpPr>
        <p:spPr>
          <a:xfrm>
            <a:off x="10162223" y="2709505"/>
            <a:ext cx="467082" cy="467082"/>
          </a:xfrm>
          <a:prstGeom prst="roundRect">
            <a:avLst>
              <a:gd name="adj" fmla="val 6668"/>
            </a:avLst>
          </a:prstGeom>
          <a:solidFill>
            <a:srgbClr val="3A3B3C"/>
          </a:solidFill>
          <a:ln/>
        </p:spPr>
      </p:sp>
      <p:sp>
        <p:nvSpPr>
          <p:cNvPr id="9" name="Text 6"/>
          <p:cNvSpPr/>
          <p:nvPr/>
        </p:nvSpPr>
        <p:spPr>
          <a:xfrm>
            <a:off x="10240030" y="2748379"/>
            <a:ext cx="311348" cy="389215"/>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2</a:t>
            </a:r>
            <a:endParaRPr lang="en-US" sz="2450" dirty="0"/>
          </a:p>
        </p:txBody>
      </p:sp>
      <p:sp>
        <p:nvSpPr>
          <p:cNvPr id="10" name="Text 7"/>
          <p:cNvSpPr/>
          <p:nvPr/>
        </p:nvSpPr>
        <p:spPr>
          <a:xfrm>
            <a:off x="10836831" y="2709505"/>
            <a:ext cx="3067050" cy="648891"/>
          </a:xfrm>
          <a:prstGeom prst="rect">
            <a:avLst/>
          </a:prstGeom>
          <a:noFill/>
          <a:ln/>
        </p:spPr>
        <p:txBody>
          <a:bodyPr wrap="square" lIns="0" tIns="0" rIns="0" bIns="0" rtlCol="0" anchor="t"/>
          <a:lstStyle/>
          <a:p>
            <a:pPr marL="0" indent="0" algn="l">
              <a:lnSpc>
                <a:spcPts val="2550"/>
              </a:lnSpc>
              <a:buNone/>
            </a:pPr>
            <a:r>
              <a:rPr lang="en-US" sz="2000" dirty="0">
                <a:solidFill>
                  <a:srgbClr val="CFCBBF"/>
                </a:solidFill>
                <a:latin typeface="Prata" pitchFamily="34" charset="0"/>
                <a:ea typeface="Prata" pitchFamily="34" charset="-122"/>
                <a:cs typeface="Prata" pitchFamily="34" charset="-120"/>
              </a:rPr>
              <a:t>Data Preprocessing and Feature Selection</a:t>
            </a:r>
            <a:endParaRPr lang="en-US" sz="2000" dirty="0"/>
          </a:p>
        </p:txBody>
      </p:sp>
      <p:sp>
        <p:nvSpPr>
          <p:cNvPr id="11" name="Text 8"/>
          <p:cNvSpPr/>
          <p:nvPr/>
        </p:nvSpPr>
        <p:spPr>
          <a:xfrm>
            <a:off x="10836831" y="3482935"/>
            <a:ext cx="3067050" cy="1993106"/>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Select relevant features (opening price, closing price, trading volume, market trends) from historical Bitcoin data to ensure effective clustering and improve model accuracy.</a:t>
            </a:r>
            <a:endParaRPr lang="en-US" sz="1600" dirty="0"/>
          </a:p>
        </p:txBody>
      </p:sp>
      <p:sp>
        <p:nvSpPr>
          <p:cNvPr id="12" name="Shape 9"/>
          <p:cNvSpPr/>
          <p:nvPr/>
        </p:nvSpPr>
        <p:spPr>
          <a:xfrm>
            <a:off x="6213038" y="5917049"/>
            <a:ext cx="467082" cy="467082"/>
          </a:xfrm>
          <a:prstGeom prst="roundRect">
            <a:avLst>
              <a:gd name="adj" fmla="val 6668"/>
            </a:avLst>
          </a:prstGeom>
          <a:solidFill>
            <a:srgbClr val="3A3B3C"/>
          </a:solidFill>
          <a:ln/>
        </p:spPr>
      </p:sp>
      <p:sp>
        <p:nvSpPr>
          <p:cNvPr id="13" name="Text 10"/>
          <p:cNvSpPr/>
          <p:nvPr/>
        </p:nvSpPr>
        <p:spPr>
          <a:xfrm>
            <a:off x="6290846" y="5955923"/>
            <a:ext cx="311348" cy="389215"/>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3</a:t>
            </a:r>
            <a:endParaRPr lang="en-US" sz="2450" dirty="0"/>
          </a:p>
        </p:txBody>
      </p:sp>
      <p:sp>
        <p:nvSpPr>
          <p:cNvPr id="14" name="Text 11"/>
          <p:cNvSpPr/>
          <p:nvPr/>
        </p:nvSpPr>
        <p:spPr>
          <a:xfrm>
            <a:off x="6887647" y="5917049"/>
            <a:ext cx="4488537" cy="324445"/>
          </a:xfrm>
          <a:prstGeom prst="rect">
            <a:avLst/>
          </a:prstGeom>
          <a:noFill/>
          <a:ln/>
        </p:spPr>
        <p:txBody>
          <a:bodyPr wrap="none" lIns="0" tIns="0" rIns="0" bIns="0" rtlCol="0" anchor="t"/>
          <a:lstStyle/>
          <a:p>
            <a:pPr marL="0" indent="0" algn="l">
              <a:lnSpc>
                <a:spcPts val="2550"/>
              </a:lnSpc>
              <a:buNone/>
            </a:pPr>
            <a:r>
              <a:rPr lang="en-US" sz="2000" dirty="0">
                <a:solidFill>
                  <a:srgbClr val="CFCBBF"/>
                </a:solidFill>
                <a:latin typeface="Prata" pitchFamily="34" charset="0"/>
                <a:ea typeface="Prata" pitchFamily="34" charset="-122"/>
                <a:cs typeface="Prata" pitchFamily="34" charset="-120"/>
              </a:rPr>
              <a:t>Model Development and Evaluation</a:t>
            </a:r>
            <a:endParaRPr lang="en-US" sz="2000" dirty="0"/>
          </a:p>
        </p:txBody>
      </p:sp>
      <p:sp>
        <p:nvSpPr>
          <p:cNvPr id="15" name="Text 12"/>
          <p:cNvSpPr/>
          <p:nvPr/>
        </p:nvSpPr>
        <p:spPr>
          <a:xfrm>
            <a:off x="6887647" y="6366034"/>
            <a:ext cx="7016115" cy="996553"/>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Design and implement a K-Means clustering model that groups Bitcoin price trends and evaluate its performance using metrics such as Inertia, Silhouette Score, and Davies-Bouldin Index.</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4812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Dataset Overview</a:t>
            </a:r>
            <a:endParaRPr lang="en-US" sz="4450" dirty="0"/>
          </a:p>
        </p:txBody>
      </p:sp>
      <p:sp>
        <p:nvSpPr>
          <p:cNvPr id="3" name="Text 1"/>
          <p:cNvSpPr/>
          <p:nvPr/>
        </p:nvSpPr>
        <p:spPr>
          <a:xfrm>
            <a:off x="793790" y="24238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Key Variables</a:t>
            </a:r>
            <a:endParaRPr lang="en-US" sz="2200" dirty="0"/>
          </a:p>
        </p:txBody>
      </p:sp>
      <p:sp>
        <p:nvSpPr>
          <p:cNvPr id="4" name="Text 2"/>
          <p:cNvSpPr/>
          <p:nvPr/>
        </p:nvSpPr>
        <p:spPr>
          <a:xfrm>
            <a:off x="793790" y="300501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Date: YYYY-MM-DD format</a:t>
            </a:r>
            <a:endParaRPr lang="en-US" sz="1750" dirty="0"/>
          </a:p>
        </p:txBody>
      </p:sp>
      <p:sp>
        <p:nvSpPr>
          <p:cNvPr id="5" name="Text 3"/>
          <p:cNvSpPr/>
          <p:nvPr/>
        </p:nvSpPr>
        <p:spPr>
          <a:xfrm>
            <a:off x="793790" y="344721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Open Price: Price at trading day start</a:t>
            </a:r>
            <a:endParaRPr lang="en-US" sz="1750" dirty="0"/>
          </a:p>
        </p:txBody>
      </p:sp>
      <p:sp>
        <p:nvSpPr>
          <p:cNvPr id="6" name="Text 4"/>
          <p:cNvSpPr/>
          <p:nvPr/>
        </p:nvSpPr>
        <p:spPr>
          <a:xfrm>
            <a:off x="793790" y="3889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Close Price: Final price at trading day end</a:t>
            </a:r>
            <a:endParaRPr lang="en-US" sz="1750" dirty="0"/>
          </a:p>
        </p:txBody>
      </p:sp>
      <p:sp>
        <p:nvSpPr>
          <p:cNvPr id="7" name="Text 5"/>
          <p:cNvSpPr/>
          <p:nvPr/>
        </p:nvSpPr>
        <p:spPr>
          <a:xfrm>
            <a:off x="793790" y="4331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High Price: Highest price during the day</a:t>
            </a:r>
            <a:endParaRPr lang="en-US" sz="1750" dirty="0"/>
          </a:p>
        </p:txBody>
      </p:sp>
      <p:sp>
        <p:nvSpPr>
          <p:cNvPr id="8" name="Text 6"/>
          <p:cNvSpPr/>
          <p:nvPr/>
        </p:nvSpPr>
        <p:spPr>
          <a:xfrm>
            <a:off x="793790" y="4773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Low Price: Lowest price during the day</a:t>
            </a:r>
            <a:endParaRPr lang="en-US" sz="1750" dirty="0"/>
          </a:p>
        </p:txBody>
      </p:sp>
      <p:sp>
        <p:nvSpPr>
          <p:cNvPr id="9" name="Text 7"/>
          <p:cNvSpPr/>
          <p:nvPr/>
        </p:nvSpPr>
        <p:spPr>
          <a:xfrm>
            <a:off x="793790" y="52160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Trading Volume: Total Bitcoin traded</a:t>
            </a:r>
            <a:endParaRPr lang="en-US" sz="1750" dirty="0"/>
          </a:p>
        </p:txBody>
      </p:sp>
      <p:sp>
        <p:nvSpPr>
          <p:cNvPr id="10" name="Text 8"/>
          <p:cNvSpPr/>
          <p:nvPr/>
        </p:nvSpPr>
        <p:spPr>
          <a:xfrm>
            <a:off x="793790" y="56582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Market Cap: Total market capitalization</a:t>
            </a:r>
            <a:endParaRPr lang="en-US" sz="1750" dirty="0"/>
          </a:p>
        </p:txBody>
      </p:sp>
      <p:pic>
        <p:nvPicPr>
          <p:cNvPr id="11" name="Image 0" descr="preencoded.png"/>
          <p:cNvPicPr>
            <a:picLocks noChangeAspect="1"/>
          </p:cNvPicPr>
          <p:nvPr/>
        </p:nvPicPr>
        <p:blipFill>
          <a:blip r:embed="rId3"/>
          <a:stretch>
            <a:fillRect/>
          </a:stretch>
        </p:blipFill>
        <p:spPr>
          <a:xfrm>
            <a:off x="7599521" y="2452211"/>
            <a:ext cx="6244709" cy="2504361"/>
          </a:xfrm>
          <a:prstGeom prst="rect">
            <a:avLst/>
          </a:prstGeom>
        </p:spPr>
      </p:pic>
      <p:sp>
        <p:nvSpPr>
          <p:cNvPr id="12" name="Text 9"/>
          <p:cNvSpPr/>
          <p:nvPr/>
        </p:nvSpPr>
        <p:spPr>
          <a:xfrm>
            <a:off x="793790" y="635555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dataset used for this project contains historical Bitcoin price data, which includes essential financial indicators. These variables are crucial for understanding and predicting Bitcoin price movements.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24733" y="736283"/>
            <a:ext cx="7489746" cy="647105"/>
          </a:xfrm>
          <a:prstGeom prst="rect">
            <a:avLst/>
          </a:prstGeom>
          <a:noFill/>
          <a:ln/>
        </p:spPr>
        <p:txBody>
          <a:bodyPr wrap="none" lIns="0" tIns="0" rIns="0" bIns="0" rtlCol="0" anchor="t"/>
          <a:lstStyle/>
          <a:p>
            <a:pPr marL="0" indent="0" algn="l">
              <a:lnSpc>
                <a:spcPts val="5050"/>
              </a:lnSpc>
              <a:buNone/>
            </a:pPr>
            <a:r>
              <a:rPr lang="en-US" sz="4050" dirty="0">
                <a:solidFill>
                  <a:srgbClr val="F2E782"/>
                </a:solidFill>
                <a:latin typeface="Prata" pitchFamily="34" charset="0"/>
                <a:ea typeface="Prata" pitchFamily="34" charset="-122"/>
                <a:cs typeface="Prata" pitchFamily="34" charset="-120"/>
              </a:rPr>
              <a:t>K-Means Clustering Algorithm</a:t>
            </a:r>
            <a:endParaRPr lang="en-US" sz="4050" dirty="0"/>
          </a:p>
        </p:txBody>
      </p:sp>
      <p:pic>
        <p:nvPicPr>
          <p:cNvPr id="4" name="Image 1" descr="preencoded.png"/>
          <p:cNvPicPr>
            <a:picLocks noChangeAspect="1"/>
          </p:cNvPicPr>
          <p:nvPr/>
        </p:nvPicPr>
        <p:blipFill>
          <a:blip r:embed="rId4"/>
          <a:stretch>
            <a:fillRect/>
          </a:stretch>
        </p:blipFill>
        <p:spPr>
          <a:xfrm>
            <a:off x="724733" y="1730097"/>
            <a:ext cx="517684" cy="517684"/>
          </a:xfrm>
          <a:prstGeom prst="rect">
            <a:avLst/>
          </a:prstGeom>
        </p:spPr>
      </p:pic>
      <p:sp>
        <p:nvSpPr>
          <p:cNvPr id="5" name="Text 1"/>
          <p:cNvSpPr/>
          <p:nvPr/>
        </p:nvSpPr>
        <p:spPr>
          <a:xfrm>
            <a:off x="1449467" y="1693902"/>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Cluster Structure</a:t>
            </a:r>
            <a:endParaRPr lang="en-US" sz="2000" dirty="0"/>
          </a:p>
        </p:txBody>
      </p:sp>
      <p:sp>
        <p:nvSpPr>
          <p:cNvPr id="6" name="Text 2"/>
          <p:cNvSpPr/>
          <p:nvPr/>
        </p:nvSpPr>
        <p:spPr>
          <a:xfrm>
            <a:off x="1449467" y="2141577"/>
            <a:ext cx="8798600" cy="662464"/>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Each cluster is defined by a centroid, representing the average of all points. Data points are assigned to the nearest centroid based on a distance metric.</a:t>
            </a:r>
            <a:endParaRPr lang="en-US" sz="1600" dirty="0"/>
          </a:p>
        </p:txBody>
      </p:sp>
      <p:pic>
        <p:nvPicPr>
          <p:cNvPr id="7" name="Image 2" descr="preencoded.png"/>
          <p:cNvPicPr>
            <a:picLocks noChangeAspect="1"/>
          </p:cNvPicPr>
          <p:nvPr/>
        </p:nvPicPr>
        <p:blipFill>
          <a:blip r:embed="rId5"/>
          <a:stretch>
            <a:fillRect/>
          </a:stretch>
        </p:blipFill>
        <p:spPr>
          <a:xfrm>
            <a:off x="724733" y="3461385"/>
            <a:ext cx="517684" cy="517684"/>
          </a:xfrm>
          <a:prstGeom prst="rect">
            <a:avLst/>
          </a:prstGeom>
        </p:spPr>
      </p:pic>
      <p:sp>
        <p:nvSpPr>
          <p:cNvPr id="8" name="Text 3"/>
          <p:cNvSpPr/>
          <p:nvPr/>
        </p:nvSpPr>
        <p:spPr>
          <a:xfrm>
            <a:off x="1449467" y="3425190"/>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How it Works</a:t>
            </a:r>
            <a:endParaRPr lang="en-US" sz="2000" dirty="0"/>
          </a:p>
        </p:txBody>
      </p:sp>
      <p:sp>
        <p:nvSpPr>
          <p:cNvPr id="9" name="Text 4"/>
          <p:cNvSpPr/>
          <p:nvPr/>
        </p:nvSpPr>
        <p:spPr>
          <a:xfrm>
            <a:off x="1449467" y="3872865"/>
            <a:ext cx="8798600" cy="662464"/>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The algorithm selects K random centroids, assigns each data point, recalculates centroids, and repeats until clusters are stable.</a:t>
            </a:r>
            <a:endParaRPr lang="en-US" sz="1600" dirty="0"/>
          </a:p>
        </p:txBody>
      </p:sp>
      <p:pic>
        <p:nvPicPr>
          <p:cNvPr id="10" name="Image 3" descr="preencoded.png"/>
          <p:cNvPicPr>
            <a:picLocks noChangeAspect="1"/>
          </p:cNvPicPr>
          <p:nvPr/>
        </p:nvPicPr>
        <p:blipFill>
          <a:blip r:embed="rId6"/>
          <a:stretch>
            <a:fillRect/>
          </a:stretch>
        </p:blipFill>
        <p:spPr>
          <a:xfrm>
            <a:off x="724733" y="5192673"/>
            <a:ext cx="517684" cy="517684"/>
          </a:xfrm>
          <a:prstGeom prst="rect">
            <a:avLst/>
          </a:prstGeom>
        </p:spPr>
      </p:pic>
      <p:sp>
        <p:nvSpPr>
          <p:cNvPr id="11" name="Text 5"/>
          <p:cNvSpPr/>
          <p:nvPr/>
        </p:nvSpPr>
        <p:spPr>
          <a:xfrm>
            <a:off x="1449467" y="5156478"/>
            <a:ext cx="3329583" cy="323493"/>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Choosing Optimal Clusters</a:t>
            </a:r>
            <a:endParaRPr lang="en-US" sz="2000" dirty="0"/>
          </a:p>
        </p:txBody>
      </p:sp>
      <p:sp>
        <p:nvSpPr>
          <p:cNvPr id="12" name="Text 6"/>
          <p:cNvSpPr/>
          <p:nvPr/>
        </p:nvSpPr>
        <p:spPr>
          <a:xfrm>
            <a:off x="1449467" y="5604153"/>
            <a:ext cx="8798600" cy="662464"/>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The Elbow Method, Silhouette Score, and Davies-Bouldin Index are used to determine the optimal K value for clustering.</a:t>
            </a:r>
            <a:endParaRPr lang="en-US" sz="1600" dirty="0"/>
          </a:p>
        </p:txBody>
      </p:sp>
      <p:sp>
        <p:nvSpPr>
          <p:cNvPr id="13" name="Text 7"/>
          <p:cNvSpPr/>
          <p:nvPr/>
        </p:nvSpPr>
        <p:spPr>
          <a:xfrm>
            <a:off x="724733" y="6499503"/>
            <a:ext cx="9523333" cy="993696"/>
          </a:xfrm>
          <a:prstGeom prst="rect">
            <a:avLst/>
          </a:prstGeom>
          <a:noFill/>
          <a:ln/>
        </p:spPr>
        <p:txBody>
          <a:bodyPr wrap="square" lIns="0" tIns="0" rIns="0" bIns="0" rtlCol="0" anchor="t"/>
          <a:lstStyle/>
          <a:p>
            <a:pPr marL="0" indent="0" algn="l">
              <a:lnSpc>
                <a:spcPts val="2600"/>
              </a:lnSpc>
              <a:buNone/>
            </a:pPr>
            <a:r>
              <a:rPr lang="en-US" sz="1600" dirty="0">
                <a:solidFill>
                  <a:srgbClr val="CFCBBF"/>
                </a:solidFill>
                <a:latin typeface="Raleway" pitchFamily="34" charset="0"/>
                <a:ea typeface="Raleway" pitchFamily="34" charset="-122"/>
                <a:cs typeface="Raleway" pitchFamily="34" charset="-120"/>
              </a:rPr>
              <a:t>K-Means clustering is a widely used unsupervised machine learning algorithm for grouping data points into clusters based on similarity. It is used for various applications, including Bitcoin price prediction, where it helps identify trends and patterns in historical price data.</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3871" y="892850"/>
            <a:ext cx="7709059" cy="1281113"/>
          </a:xfrm>
          <a:prstGeom prst="rect">
            <a:avLst/>
          </a:prstGeom>
          <a:noFill/>
          <a:ln/>
        </p:spPr>
        <p:txBody>
          <a:bodyPr wrap="square" lIns="0" tIns="0" rIns="0" bIns="0" rtlCol="0" anchor="t"/>
          <a:lstStyle/>
          <a:p>
            <a:pPr marL="0" indent="0" algn="l">
              <a:lnSpc>
                <a:spcPts val="5000"/>
              </a:lnSpc>
              <a:buNone/>
            </a:pPr>
            <a:r>
              <a:rPr lang="en-US" sz="4000" dirty="0">
                <a:solidFill>
                  <a:srgbClr val="F2E782"/>
                </a:solidFill>
                <a:latin typeface="Prata" pitchFamily="34" charset="0"/>
                <a:ea typeface="Prata" pitchFamily="34" charset="-122"/>
                <a:cs typeface="Prata" pitchFamily="34" charset="-120"/>
              </a:rPr>
              <a:t>Methodology for Bitcoin Price Prediction</a:t>
            </a:r>
            <a:endParaRPr lang="en-US" sz="4000" dirty="0"/>
          </a:p>
        </p:txBody>
      </p:sp>
      <p:pic>
        <p:nvPicPr>
          <p:cNvPr id="4" name="Image 1" descr="preencoded.png"/>
          <p:cNvPicPr>
            <a:picLocks noChangeAspect="1"/>
          </p:cNvPicPr>
          <p:nvPr/>
        </p:nvPicPr>
        <p:blipFill>
          <a:blip r:embed="rId4"/>
          <a:stretch>
            <a:fillRect/>
          </a:stretch>
        </p:blipFill>
        <p:spPr>
          <a:xfrm>
            <a:off x="6203871" y="2481382"/>
            <a:ext cx="1024890" cy="1509117"/>
          </a:xfrm>
          <a:prstGeom prst="rect">
            <a:avLst/>
          </a:prstGeom>
        </p:spPr>
      </p:pic>
      <p:sp>
        <p:nvSpPr>
          <p:cNvPr id="5" name="Text 1"/>
          <p:cNvSpPr/>
          <p:nvPr/>
        </p:nvSpPr>
        <p:spPr>
          <a:xfrm>
            <a:off x="7536180" y="2686288"/>
            <a:ext cx="3985022" cy="32027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Data Collection and Preparation</a:t>
            </a:r>
            <a:endParaRPr lang="en-US" sz="2000" dirty="0"/>
          </a:p>
        </p:txBody>
      </p:sp>
      <p:sp>
        <p:nvSpPr>
          <p:cNvPr id="6" name="Text 2"/>
          <p:cNvSpPr/>
          <p:nvPr/>
        </p:nvSpPr>
        <p:spPr>
          <a:xfrm>
            <a:off x="7536180" y="3129558"/>
            <a:ext cx="6376749" cy="65603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Collect historical Bitcoin price data, including date, open price, close price, high price, low price, trading volume, and market cap.</a:t>
            </a:r>
            <a:endParaRPr lang="en-US" sz="1600" dirty="0"/>
          </a:p>
        </p:txBody>
      </p:sp>
      <p:pic>
        <p:nvPicPr>
          <p:cNvPr id="7" name="Image 2" descr="preencoded.png"/>
          <p:cNvPicPr>
            <a:picLocks noChangeAspect="1"/>
          </p:cNvPicPr>
          <p:nvPr/>
        </p:nvPicPr>
        <p:blipFill>
          <a:blip r:embed="rId5"/>
          <a:stretch>
            <a:fillRect/>
          </a:stretch>
        </p:blipFill>
        <p:spPr>
          <a:xfrm>
            <a:off x="6203871" y="3990499"/>
            <a:ext cx="1024890" cy="1509117"/>
          </a:xfrm>
          <a:prstGeom prst="rect">
            <a:avLst/>
          </a:prstGeom>
        </p:spPr>
      </p:pic>
      <p:sp>
        <p:nvSpPr>
          <p:cNvPr id="8" name="Text 3"/>
          <p:cNvSpPr/>
          <p:nvPr/>
        </p:nvSpPr>
        <p:spPr>
          <a:xfrm>
            <a:off x="7536180" y="4195405"/>
            <a:ext cx="2562463" cy="32027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Data Preprocessing</a:t>
            </a:r>
            <a:endParaRPr lang="en-US" sz="2000" dirty="0"/>
          </a:p>
        </p:txBody>
      </p:sp>
      <p:sp>
        <p:nvSpPr>
          <p:cNvPr id="9" name="Text 4"/>
          <p:cNvSpPr/>
          <p:nvPr/>
        </p:nvSpPr>
        <p:spPr>
          <a:xfrm>
            <a:off x="7536180" y="4638675"/>
            <a:ext cx="6376749" cy="65603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Handle missing values, normalize or scale the data, convert the date column into a numerical format, and remove outliers.</a:t>
            </a:r>
            <a:endParaRPr lang="en-US" sz="1600" dirty="0"/>
          </a:p>
        </p:txBody>
      </p:sp>
      <p:pic>
        <p:nvPicPr>
          <p:cNvPr id="10" name="Image 3" descr="preencoded.png"/>
          <p:cNvPicPr>
            <a:picLocks noChangeAspect="1"/>
          </p:cNvPicPr>
          <p:nvPr/>
        </p:nvPicPr>
        <p:blipFill>
          <a:blip r:embed="rId6"/>
          <a:stretch>
            <a:fillRect/>
          </a:stretch>
        </p:blipFill>
        <p:spPr>
          <a:xfrm>
            <a:off x="6203871" y="5499616"/>
            <a:ext cx="1024890" cy="1837134"/>
          </a:xfrm>
          <a:prstGeom prst="rect">
            <a:avLst/>
          </a:prstGeom>
        </p:spPr>
      </p:pic>
      <p:sp>
        <p:nvSpPr>
          <p:cNvPr id="11" name="Text 5"/>
          <p:cNvSpPr/>
          <p:nvPr/>
        </p:nvSpPr>
        <p:spPr>
          <a:xfrm>
            <a:off x="7536180" y="5704523"/>
            <a:ext cx="3275409" cy="32027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K-Means Clustering Model</a:t>
            </a:r>
            <a:endParaRPr lang="en-US" sz="2000" dirty="0"/>
          </a:p>
        </p:txBody>
      </p:sp>
      <p:sp>
        <p:nvSpPr>
          <p:cNvPr id="12" name="Text 6"/>
          <p:cNvSpPr/>
          <p:nvPr/>
        </p:nvSpPr>
        <p:spPr>
          <a:xfrm>
            <a:off x="7536180" y="6147792"/>
            <a:ext cx="6376749" cy="984052"/>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Determine the optimal number of clusters (K) using the Elbow Method or Silhouette Score. Split the dataset into training and testing sets.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772239"/>
            <a:ext cx="6033254"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Implementation Steps</a:t>
            </a:r>
            <a:endParaRPr lang="en-US" sz="4450" dirty="0"/>
          </a:p>
        </p:txBody>
      </p:sp>
      <p:sp>
        <p:nvSpPr>
          <p:cNvPr id="4" name="Shape 1"/>
          <p:cNvSpPr/>
          <p:nvPr/>
        </p:nvSpPr>
        <p:spPr>
          <a:xfrm>
            <a:off x="793790" y="1821180"/>
            <a:ext cx="4579263" cy="2032754"/>
          </a:xfrm>
          <a:prstGeom prst="roundRect">
            <a:avLst>
              <a:gd name="adj" fmla="val 1674"/>
            </a:avLst>
          </a:prstGeom>
          <a:solidFill>
            <a:srgbClr val="3A3B3C"/>
          </a:solidFill>
          <a:ln/>
        </p:spPr>
      </p:sp>
      <p:sp>
        <p:nvSpPr>
          <p:cNvPr id="5" name="Text 2"/>
          <p:cNvSpPr/>
          <p:nvPr/>
        </p:nvSpPr>
        <p:spPr>
          <a:xfrm>
            <a:off x="1020604" y="20479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Import Libraries</a:t>
            </a:r>
            <a:endParaRPr lang="en-US" sz="2200" dirty="0"/>
          </a:p>
        </p:txBody>
      </p:sp>
      <p:sp>
        <p:nvSpPr>
          <p:cNvPr id="6" name="Text 3"/>
          <p:cNvSpPr/>
          <p:nvPr/>
        </p:nvSpPr>
        <p:spPr>
          <a:xfrm>
            <a:off x="1020604" y="2538413"/>
            <a:ext cx="4125635"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Import necessary Python libraries such as pandas, numpy, scikit-learn, and matplotlib.</a:t>
            </a:r>
            <a:endParaRPr lang="en-US" sz="1750" dirty="0"/>
          </a:p>
        </p:txBody>
      </p:sp>
      <p:sp>
        <p:nvSpPr>
          <p:cNvPr id="7" name="Shape 4"/>
          <p:cNvSpPr/>
          <p:nvPr/>
        </p:nvSpPr>
        <p:spPr>
          <a:xfrm>
            <a:off x="5599867" y="1821180"/>
            <a:ext cx="4579263" cy="2032754"/>
          </a:xfrm>
          <a:prstGeom prst="roundRect">
            <a:avLst>
              <a:gd name="adj" fmla="val 1674"/>
            </a:avLst>
          </a:prstGeom>
          <a:solidFill>
            <a:srgbClr val="3A3B3C"/>
          </a:solidFill>
          <a:ln/>
        </p:spPr>
      </p:sp>
      <p:sp>
        <p:nvSpPr>
          <p:cNvPr id="8" name="Text 5"/>
          <p:cNvSpPr/>
          <p:nvPr/>
        </p:nvSpPr>
        <p:spPr>
          <a:xfrm>
            <a:off x="5826681" y="20479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Load the Dataset</a:t>
            </a:r>
            <a:endParaRPr lang="en-US" sz="2200" dirty="0"/>
          </a:p>
        </p:txBody>
      </p:sp>
      <p:sp>
        <p:nvSpPr>
          <p:cNvPr id="9" name="Text 6"/>
          <p:cNvSpPr/>
          <p:nvPr/>
        </p:nvSpPr>
        <p:spPr>
          <a:xfrm>
            <a:off x="5826681" y="2538413"/>
            <a:ext cx="4125635"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Load the historical Bitcoin price data from a CSV file into a pandas DataFrame.</a:t>
            </a:r>
            <a:endParaRPr lang="en-US" sz="1750" dirty="0"/>
          </a:p>
        </p:txBody>
      </p:sp>
      <p:sp>
        <p:nvSpPr>
          <p:cNvPr id="10" name="Shape 7"/>
          <p:cNvSpPr/>
          <p:nvPr/>
        </p:nvSpPr>
        <p:spPr>
          <a:xfrm>
            <a:off x="793790" y="4080748"/>
            <a:ext cx="9385221" cy="1669852"/>
          </a:xfrm>
          <a:prstGeom prst="roundRect">
            <a:avLst>
              <a:gd name="adj" fmla="val 2038"/>
            </a:avLst>
          </a:prstGeom>
          <a:solidFill>
            <a:srgbClr val="3A3B3C"/>
          </a:solidFill>
          <a:ln/>
        </p:spPr>
      </p:sp>
      <p:sp>
        <p:nvSpPr>
          <p:cNvPr id="11" name="Text 8"/>
          <p:cNvSpPr/>
          <p:nvPr/>
        </p:nvSpPr>
        <p:spPr>
          <a:xfrm>
            <a:off x="1020604" y="43075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Data Preprocessing</a:t>
            </a:r>
            <a:endParaRPr lang="en-US" sz="2200" dirty="0"/>
          </a:p>
        </p:txBody>
      </p:sp>
      <p:sp>
        <p:nvSpPr>
          <p:cNvPr id="12" name="Text 9"/>
          <p:cNvSpPr/>
          <p:nvPr/>
        </p:nvSpPr>
        <p:spPr>
          <a:xfrm>
            <a:off x="1020604" y="4797981"/>
            <a:ext cx="8931593"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Clean and preprocess the data by handling missing values, scaling features, and converting date formats.</a:t>
            </a:r>
            <a:endParaRPr lang="en-US" sz="1750" dirty="0"/>
          </a:p>
        </p:txBody>
      </p:sp>
      <p:sp>
        <p:nvSpPr>
          <p:cNvPr id="13" name="Text 10"/>
          <p:cNvSpPr/>
          <p:nvPr/>
        </p:nvSpPr>
        <p:spPr>
          <a:xfrm>
            <a:off x="793790" y="6005751"/>
            <a:ext cx="9385221"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To implement a K-Means Clustering algorithm for Bitcoin Price Prediction using Python, we will leverage some python libraries. Below are the key steps involved in this process: Importing Libraries, loading data, preprocessing, training the model, making predictions, evaluating performance, and visualizing results.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Visualizing Clusters</a:t>
            </a:r>
            <a:endParaRPr lang="en-US" sz="4450" dirty="0"/>
          </a:p>
        </p:txBody>
      </p:sp>
      <p:pic>
        <p:nvPicPr>
          <p:cNvPr id="3" name="Image 0" descr="preencoded.png"/>
          <p:cNvPicPr>
            <a:picLocks noChangeAspect="1"/>
          </p:cNvPicPr>
          <p:nvPr/>
        </p:nvPicPr>
        <p:blipFill>
          <a:blip r:embed="rId3"/>
          <a:stretch>
            <a:fillRect/>
          </a:stretch>
        </p:blipFill>
        <p:spPr>
          <a:xfrm>
            <a:off x="793790" y="2555200"/>
            <a:ext cx="5265420" cy="4168140"/>
          </a:xfrm>
          <a:prstGeom prst="rect">
            <a:avLst/>
          </a:prstGeom>
        </p:spPr>
      </p:pic>
      <p:sp>
        <p:nvSpPr>
          <p:cNvPr id="4" name="Text 1"/>
          <p:cNvSpPr/>
          <p:nvPr/>
        </p:nvSpPr>
        <p:spPr>
          <a:xfrm>
            <a:off x="7599521" y="2504123"/>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We visualize clusters using a scatter plot of Open vs. Close prices. The scatter plot shows the distribution of Bitcoin price data points across different clusters. Each cluster represents a distinct pattern or trend in Bitcoin price movements.</a:t>
            </a:r>
            <a:endParaRPr lang="en-US" sz="1750" dirty="0"/>
          </a:p>
        </p:txBody>
      </p:sp>
      <p:sp>
        <p:nvSpPr>
          <p:cNvPr id="5" name="Text 2"/>
          <p:cNvSpPr/>
          <p:nvPr/>
        </p:nvSpPr>
        <p:spPr>
          <a:xfrm>
            <a:off x="7599521" y="4522708"/>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visualization helps in understanding how the K-Means clustering algorithm has grouped similar price behaviors together. Different colors or markers can be used to distinguish between clusters, making it easier to interpret the results.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35725"/>
            <a:ext cx="810387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Model Evaluation Techniques</a:t>
            </a:r>
            <a:endParaRPr lang="en-US" sz="4450" dirty="0"/>
          </a:p>
        </p:txBody>
      </p:sp>
      <p:sp>
        <p:nvSpPr>
          <p:cNvPr id="3" name="Text 1"/>
          <p:cNvSpPr/>
          <p:nvPr/>
        </p:nvSpPr>
        <p:spPr>
          <a:xfrm>
            <a:off x="2313861" y="2236470"/>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CBBF"/>
                </a:solidFill>
                <a:latin typeface="Prata" pitchFamily="34" charset="0"/>
                <a:ea typeface="Prata" pitchFamily="34" charset="-122"/>
                <a:cs typeface="Prata" pitchFamily="34" charset="-120"/>
              </a:rPr>
              <a:t>Inertia</a:t>
            </a:r>
            <a:endParaRPr lang="en-US" sz="2200" dirty="0"/>
          </a:p>
        </p:txBody>
      </p:sp>
      <p:sp>
        <p:nvSpPr>
          <p:cNvPr id="4" name="Text 2"/>
          <p:cNvSpPr/>
          <p:nvPr/>
        </p:nvSpPr>
        <p:spPr>
          <a:xfrm>
            <a:off x="793790" y="2726888"/>
            <a:ext cx="4355306" cy="1088708"/>
          </a:xfrm>
          <a:prstGeom prst="rect">
            <a:avLst/>
          </a:prstGeom>
          <a:noFill/>
          <a:ln/>
        </p:spPr>
        <p:txBody>
          <a:bodyPr wrap="square" lIns="0" tIns="0" rIns="0" bIns="0" rtlCol="0" anchor="t"/>
          <a:lstStyle/>
          <a:p>
            <a:pPr marL="0" indent="0" algn="r">
              <a:lnSpc>
                <a:spcPts val="2850"/>
              </a:lnSpc>
              <a:buNone/>
            </a:pPr>
            <a:r>
              <a:rPr lang="en-US" sz="1750" dirty="0">
                <a:solidFill>
                  <a:srgbClr val="CFCBBF"/>
                </a:solidFill>
                <a:latin typeface="Raleway" pitchFamily="34" charset="0"/>
                <a:ea typeface="Raleway" pitchFamily="34" charset="-122"/>
                <a:cs typeface="Raleway" pitchFamily="34" charset="-120"/>
              </a:rPr>
              <a:t>Measures how tightly data points are clustered. Lower values indicate more compact clusters.</a:t>
            </a:r>
            <a:endParaRPr lang="en-US" sz="1750" dirty="0"/>
          </a:p>
        </p:txBody>
      </p:sp>
      <p:pic>
        <p:nvPicPr>
          <p:cNvPr id="5" name="Image 0" descr="preencoded.png"/>
          <p:cNvPicPr>
            <a:picLocks noChangeAspect="1"/>
          </p:cNvPicPr>
          <p:nvPr/>
        </p:nvPicPr>
        <p:blipFill>
          <a:blip r:embed="rId3"/>
          <a:stretch>
            <a:fillRect/>
          </a:stretch>
        </p:blipFill>
        <p:spPr>
          <a:xfrm>
            <a:off x="5489258" y="2198132"/>
            <a:ext cx="3651885" cy="3651885"/>
          </a:xfrm>
          <a:prstGeom prst="rect">
            <a:avLst/>
          </a:prstGeom>
        </p:spPr>
      </p:pic>
      <p:sp>
        <p:nvSpPr>
          <p:cNvPr id="6" name="Shape 3"/>
          <p:cNvSpPr/>
          <p:nvPr/>
        </p:nvSpPr>
        <p:spPr>
          <a:xfrm>
            <a:off x="5788938" y="2497812"/>
            <a:ext cx="566976" cy="566976"/>
          </a:xfrm>
          <a:prstGeom prst="roundRect">
            <a:avLst>
              <a:gd name="adj" fmla="val 1611154"/>
            </a:avLst>
          </a:prstGeom>
          <a:solidFill>
            <a:srgbClr val="3A3B3C"/>
          </a:solidFill>
          <a:ln/>
        </p:spPr>
      </p:sp>
      <p:sp>
        <p:nvSpPr>
          <p:cNvPr id="7" name="Text 4"/>
          <p:cNvSpPr/>
          <p:nvPr/>
        </p:nvSpPr>
        <p:spPr>
          <a:xfrm>
            <a:off x="5944791" y="2621756"/>
            <a:ext cx="255151" cy="318968"/>
          </a:xfrm>
          <a:prstGeom prst="rect">
            <a:avLst/>
          </a:prstGeom>
          <a:noFill/>
          <a:ln/>
        </p:spPr>
        <p:txBody>
          <a:bodyPr wrap="none" lIns="0" tIns="0" rIns="0" bIns="0" rtlCol="0" anchor="t"/>
          <a:lstStyle/>
          <a:p>
            <a:pPr marL="0" indent="0" algn="l">
              <a:lnSpc>
                <a:spcPts val="3200"/>
              </a:lnSpc>
              <a:buNone/>
            </a:pPr>
            <a:r>
              <a:rPr lang="en-US" sz="2000" dirty="0">
                <a:solidFill>
                  <a:srgbClr val="CFCBBF"/>
                </a:solidFill>
                <a:latin typeface="Prata" pitchFamily="34" charset="0"/>
                <a:ea typeface="Prata" pitchFamily="34" charset="-122"/>
                <a:cs typeface="Prata" pitchFamily="34" charset="-120"/>
              </a:rPr>
              <a:t>1</a:t>
            </a:r>
            <a:endParaRPr lang="en-US" sz="2000" dirty="0"/>
          </a:p>
        </p:txBody>
      </p:sp>
      <p:sp>
        <p:nvSpPr>
          <p:cNvPr id="8" name="Text 5"/>
          <p:cNvSpPr/>
          <p:nvPr/>
        </p:nvSpPr>
        <p:spPr>
          <a:xfrm>
            <a:off x="9481304" y="22364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Silhouette Score</a:t>
            </a:r>
            <a:endParaRPr lang="en-US" sz="2200" dirty="0"/>
          </a:p>
        </p:txBody>
      </p:sp>
      <p:sp>
        <p:nvSpPr>
          <p:cNvPr id="9" name="Text 6"/>
          <p:cNvSpPr/>
          <p:nvPr/>
        </p:nvSpPr>
        <p:spPr>
          <a:xfrm>
            <a:off x="9481304" y="2726888"/>
            <a:ext cx="4355306"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Evaluates how well each data point fits its assigned cluster. Values close to 1 indicate well-separated clusters.</a:t>
            </a:r>
            <a:endParaRPr lang="en-US" sz="1750" dirty="0"/>
          </a:p>
        </p:txBody>
      </p:sp>
      <p:pic>
        <p:nvPicPr>
          <p:cNvPr id="10" name="Image 1" descr="preencoded.png"/>
          <p:cNvPicPr>
            <a:picLocks noChangeAspect="1"/>
          </p:cNvPicPr>
          <p:nvPr/>
        </p:nvPicPr>
        <p:blipFill>
          <a:blip r:embed="rId4"/>
          <a:stretch>
            <a:fillRect/>
          </a:stretch>
        </p:blipFill>
        <p:spPr>
          <a:xfrm>
            <a:off x="5489258" y="2198132"/>
            <a:ext cx="3651885" cy="3651885"/>
          </a:xfrm>
          <a:prstGeom prst="rect">
            <a:avLst/>
          </a:prstGeom>
        </p:spPr>
      </p:pic>
      <p:sp>
        <p:nvSpPr>
          <p:cNvPr id="11" name="Shape 7"/>
          <p:cNvSpPr/>
          <p:nvPr/>
        </p:nvSpPr>
        <p:spPr>
          <a:xfrm>
            <a:off x="8274368" y="2497812"/>
            <a:ext cx="566976" cy="566976"/>
          </a:xfrm>
          <a:prstGeom prst="roundRect">
            <a:avLst>
              <a:gd name="adj" fmla="val 1611154"/>
            </a:avLst>
          </a:prstGeom>
          <a:solidFill>
            <a:srgbClr val="3A3B3C"/>
          </a:solidFill>
          <a:ln/>
        </p:spPr>
      </p:sp>
      <p:sp>
        <p:nvSpPr>
          <p:cNvPr id="12" name="Text 8"/>
          <p:cNvSpPr/>
          <p:nvPr/>
        </p:nvSpPr>
        <p:spPr>
          <a:xfrm>
            <a:off x="8430220" y="2621756"/>
            <a:ext cx="255151" cy="318968"/>
          </a:xfrm>
          <a:prstGeom prst="rect">
            <a:avLst/>
          </a:prstGeom>
          <a:noFill/>
          <a:ln/>
        </p:spPr>
        <p:txBody>
          <a:bodyPr wrap="none" lIns="0" tIns="0" rIns="0" bIns="0" rtlCol="0" anchor="t"/>
          <a:lstStyle/>
          <a:p>
            <a:pPr marL="0" indent="0" algn="l">
              <a:lnSpc>
                <a:spcPts val="3200"/>
              </a:lnSpc>
              <a:buNone/>
            </a:pPr>
            <a:r>
              <a:rPr lang="en-US" sz="2000" dirty="0">
                <a:solidFill>
                  <a:srgbClr val="CFCBBF"/>
                </a:solidFill>
                <a:latin typeface="Prata" pitchFamily="34" charset="0"/>
                <a:ea typeface="Prata" pitchFamily="34" charset="-122"/>
                <a:cs typeface="Prata" pitchFamily="34" charset="-120"/>
              </a:rPr>
              <a:t>2</a:t>
            </a:r>
            <a:endParaRPr lang="en-US" sz="2000" dirty="0"/>
          </a:p>
        </p:txBody>
      </p:sp>
      <p:sp>
        <p:nvSpPr>
          <p:cNvPr id="13" name="Text 9"/>
          <p:cNvSpPr/>
          <p:nvPr/>
        </p:nvSpPr>
        <p:spPr>
          <a:xfrm>
            <a:off x="9481304" y="4232434"/>
            <a:ext cx="2961799"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Davies-Bouldin Index</a:t>
            </a:r>
            <a:endParaRPr lang="en-US" sz="2200" dirty="0"/>
          </a:p>
        </p:txBody>
      </p:sp>
      <p:sp>
        <p:nvSpPr>
          <p:cNvPr id="14" name="Text 10"/>
          <p:cNvSpPr/>
          <p:nvPr/>
        </p:nvSpPr>
        <p:spPr>
          <a:xfrm>
            <a:off x="9481304" y="4722852"/>
            <a:ext cx="4355306"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Assesses cluster compactness and separation. Lower values indicate well-separated clusters.</a:t>
            </a:r>
            <a:endParaRPr lang="en-US" sz="1750" dirty="0"/>
          </a:p>
        </p:txBody>
      </p:sp>
      <p:pic>
        <p:nvPicPr>
          <p:cNvPr id="15" name="Image 2" descr="preencoded.png"/>
          <p:cNvPicPr>
            <a:picLocks noChangeAspect="1"/>
          </p:cNvPicPr>
          <p:nvPr/>
        </p:nvPicPr>
        <p:blipFill>
          <a:blip r:embed="rId5"/>
          <a:stretch>
            <a:fillRect/>
          </a:stretch>
        </p:blipFill>
        <p:spPr>
          <a:xfrm>
            <a:off x="5489258" y="2198132"/>
            <a:ext cx="3651885" cy="3651885"/>
          </a:xfrm>
          <a:prstGeom prst="rect">
            <a:avLst/>
          </a:prstGeom>
        </p:spPr>
      </p:pic>
      <p:sp>
        <p:nvSpPr>
          <p:cNvPr id="16" name="Shape 11"/>
          <p:cNvSpPr/>
          <p:nvPr/>
        </p:nvSpPr>
        <p:spPr>
          <a:xfrm>
            <a:off x="8274368" y="4983242"/>
            <a:ext cx="566976" cy="566976"/>
          </a:xfrm>
          <a:prstGeom prst="roundRect">
            <a:avLst>
              <a:gd name="adj" fmla="val 1611154"/>
            </a:avLst>
          </a:prstGeom>
          <a:solidFill>
            <a:srgbClr val="3A3B3C"/>
          </a:solidFill>
          <a:ln/>
        </p:spPr>
      </p:sp>
      <p:sp>
        <p:nvSpPr>
          <p:cNvPr id="17" name="Text 12"/>
          <p:cNvSpPr/>
          <p:nvPr/>
        </p:nvSpPr>
        <p:spPr>
          <a:xfrm>
            <a:off x="8430220" y="5107186"/>
            <a:ext cx="255151" cy="318968"/>
          </a:xfrm>
          <a:prstGeom prst="rect">
            <a:avLst/>
          </a:prstGeom>
          <a:noFill/>
          <a:ln/>
        </p:spPr>
        <p:txBody>
          <a:bodyPr wrap="none" lIns="0" tIns="0" rIns="0" bIns="0" rtlCol="0" anchor="t"/>
          <a:lstStyle/>
          <a:p>
            <a:pPr marL="0" indent="0" algn="l">
              <a:lnSpc>
                <a:spcPts val="3200"/>
              </a:lnSpc>
              <a:buNone/>
            </a:pPr>
            <a:r>
              <a:rPr lang="en-US" sz="2000" dirty="0">
                <a:solidFill>
                  <a:srgbClr val="CFCBBF"/>
                </a:solidFill>
                <a:latin typeface="Prata" pitchFamily="34" charset="0"/>
                <a:ea typeface="Prata" pitchFamily="34" charset="-122"/>
                <a:cs typeface="Prata" pitchFamily="34" charset="-120"/>
              </a:rPr>
              <a:t>3</a:t>
            </a:r>
            <a:endParaRPr lang="en-US" sz="2000" dirty="0"/>
          </a:p>
        </p:txBody>
      </p:sp>
      <p:sp>
        <p:nvSpPr>
          <p:cNvPr id="18" name="Text 13"/>
          <p:cNvSpPr/>
          <p:nvPr/>
        </p:nvSpPr>
        <p:spPr>
          <a:xfrm>
            <a:off x="2313861" y="4232434"/>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CBBF"/>
                </a:solidFill>
                <a:latin typeface="Prata" pitchFamily="34" charset="0"/>
                <a:ea typeface="Prata" pitchFamily="34" charset="-122"/>
                <a:cs typeface="Prata" pitchFamily="34" charset="-120"/>
              </a:rPr>
              <a:t>Elbow Method</a:t>
            </a:r>
            <a:endParaRPr lang="en-US" sz="2200" dirty="0"/>
          </a:p>
        </p:txBody>
      </p:sp>
      <p:sp>
        <p:nvSpPr>
          <p:cNvPr id="19" name="Text 14"/>
          <p:cNvSpPr/>
          <p:nvPr/>
        </p:nvSpPr>
        <p:spPr>
          <a:xfrm>
            <a:off x="793790" y="4722852"/>
            <a:ext cx="4355306" cy="1088708"/>
          </a:xfrm>
          <a:prstGeom prst="rect">
            <a:avLst/>
          </a:prstGeom>
          <a:noFill/>
          <a:ln/>
        </p:spPr>
        <p:txBody>
          <a:bodyPr wrap="square" lIns="0" tIns="0" rIns="0" bIns="0" rtlCol="0" anchor="t"/>
          <a:lstStyle/>
          <a:p>
            <a:pPr marL="0" indent="0" algn="r">
              <a:lnSpc>
                <a:spcPts val="2850"/>
              </a:lnSpc>
              <a:buNone/>
            </a:pPr>
            <a:r>
              <a:rPr lang="en-US" sz="1750" dirty="0">
                <a:solidFill>
                  <a:srgbClr val="CFCBBF"/>
                </a:solidFill>
                <a:latin typeface="Raleway" pitchFamily="34" charset="0"/>
                <a:ea typeface="Raleway" pitchFamily="34" charset="-122"/>
                <a:cs typeface="Raleway" pitchFamily="34" charset="-120"/>
              </a:rPr>
              <a:t>Helps determine the ideal number of clusters (K) by plotting WCSS against different K values.</a:t>
            </a:r>
            <a:endParaRPr lang="en-US" sz="1750" dirty="0"/>
          </a:p>
        </p:txBody>
      </p:sp>
      <p:pic>
        <p:nvPicPr>
          <p:cNvPr id="20" name="Image 3" descr="preencoded.png"/>
          <p:cNvPicPr>
            <a:picLocks noChangeAspect="1"/>
          </p:cNvPicPr>
          <p:nvPr/>
        </p:nvPicPr>
        <p:blipFill>
          <a:blip r:embed="rId6"/>
          <a:stretch>
            <a:fillRect/>
          </a:stretch>
        </p:blipFill>
        <p:spPr>
          <a:xfrm>
            <a:off x="5489258" y="2198132"/>
            <a:ext cx="3651885" cy="3651885"/>
          </a:xfrm>
          <a:prstGeom prst="rect">
            <a:avLst/>
          </a:prstGeom>
        </p:spPr>
      </p:pic>
      <p:sp>
        <p:nvSpPr>
          <p:cNvPr id="21" name="Shape 15"/>
          <p:cNvSpPr/>
          <p:nvPr/>
        </p:nvSpPr>
        <p:spPr>
          <a:xfrm>
            <a:off x="5788938" y="4983242"/>
            <a:ext cx="566976" cy="566976"/>
          </a:xfrm>
          <a:prstGeom prst="roundRect">
            <a:avLst>
              <a:gd name="adj" fmla="val 1611154"/>
            </a:avLst>
          </a:prstGeom>
          <a:solidFill>
            <a:srgbClr val="3A3B3C"/>
          </a:solidFill>
          <a:ln/>
        </p:spPr>
      </p:sp>
      <p:sp>
        <p:nvSpPr>
          <p:cNvPr id="22" name="Text 16"/>
          <p:cNvSpPr/>
          <p:nvPr/>
        </p:nvSpPr>
        <p:spPr>
          <a:xfrm>
            <a:off x="5944791" y="5107186"/>
            <a:ext cx="255151" cy="318968"/>
          </a:xfrm>
          <a:prstGeom prst="rect">
            <a:avLst/>
          </a:prstGeom>
          <a:noFill/>
          <a:ln/>
        </p:spPr>
        <p:txBody>
          <a:bodyPr wrap="none" lIns="0" tIns="0" rIns="0" bIns="0" rtlCol="0" anchor="t"/>
          <a:lstStyle/>
          <a:p>
            <a:pPr marL="0" indent="0" algn="l">
              <a:lnSpc>
                <a:spcPts val="3200"/>
              </a:lnSpc>
              <a:buNone/>
            </a:pPr>
            <a:r>
              <a:rPr lang="en-US" sz="2000" dirty="0">
                <a:solidFill>
                  <a:srgbClr val="CFCBBF"/>
                </a:solidFill>
                <a:latin typeface="Prata" pitchFamily="34" charset="0"/>
                <a:ea typeface="Prata" pitchFamily="34" charset="-122"/>
                <a:cs typeface="Prata" pitchFamily="34" charset="-120"/>
              </a:rPr>
              <a:t>4</a:t>
            </a:r>
            <a:endParaRPr lang="en-US" sz="2000" dirty="0"/>
          </a:p>
        </p:txBody>
      </p:sp>
      <p:sp>
        <p:nvSpPr>
          <p:cNvPr id="23" name="Text 17"/>
          <p:cNvSpPr/>
          <p:nvPr/>
        </p:nvSpPr>
        <p:spPr>
          <a:xfrm>
            <a:off x="793790" y="610516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Evaluating the performance of a K-Means Clustering model for Bitcoin price prediction is essential to determine how well the clustering algorithm groups similar price patterns and trends. Unlike supervised learning models, K-Means does not have traditional classification metrics like accuracy or precision. Instead, we use clustering-specific evaluation metrics.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1043" y="732830"/>
            <a:ext cx="5150763" cy="643771"/>
          </a:xfrm>
          <a:prstGeom prst="rect">
            <a:avLst/>
          </a:prstGeom>
          <a:noFill/>
          <a:ln/>
        </p:spPr>
        <p:txBody>
          <a:bodyPr wrap="none" lIns="0" tIns="0" rIns="0" bIns="0" rtlCol="0" anchor="t"/>
          <a:lstStyle/>
          <a:p>
            <a:pPr marL="0" indent="0" algn="l">
              <a:lnSpc>
                <a:spcPts val="5050"/>
              </a:lnSpc>
              <a:buNone/>
            </a:pPr>
            <a:r>
              <a:rPr lang="en-US" sz="4050" dirty="0">
                <a:solidFill>
                  <a:srgbClr val="F2E782"/>
                </a:solidFill>
                <a:latin typeface="Prata" pitchFamily="34" charset="0"/>
                <a:ea typeface="Prata" pitchFamily="34" charset="-122"/>
                <a:cs typeface="Prata" pitchFamily="34" charset="-120"/>
              </a:rPr>
              <a:t>Conclusion</a:t>
            </a:r>
            <a:endParaRPr lang="en-US" sz="4050" dirty="0"/>
          </a:p>
        </p:txBody>
      </p:sp>
      <p:sp>
        <p:nvSpPr>
          <p:cNvPr id="4" name="Shape 1"/>
          <p:cNvSpPr/>
          <p:nvPr/>
        </p:nvSpPr>
        <p:spPr>
          <a:xfrm>
            <a:off x="721043" y="1685568"/>
            <a:ext cx="154424" cy="1104543"/>
          </a:xfrm>
          <a:prstGeom prst="roundRect">
            <a:avLst>
              <a:gd name="adj" fmla="val 20013"/>
            </a:avLst>
          </a:prstGeom>
          <a:solidFill>
            <a:srgbClr val="3A3B3C"/>
          </a:solidFill>
          <a:ln/>
        </p:spPr>
      </p:sp>
      <p:sp>
        <p:nvSpPr>
          <p:cNvPr id="5" name="Text 2"/>
          <p:cNvSpPr/>
          <p:nvPr/>
        </p:nvSpPr>
        <p:spPr>
          <a:xfrm>
            <a:off x="1184434" y="1685568"/>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Valuable Insights</a:t>
            </a:r>
            <a:endParaRPr lang="en-US" sz="2000" dirty="0"/>
          </a:p>
        </p:txBody>
      </p:sp>
      <p:sp>
        <p:nvSpPr>
          <p:cNvPr id="6" name="Text 3"/>
          <p:cNvSpPr/>
          <p:nvPr/>
        </p:nvSpPr>
        <p:spPr>
          <a:xfrm>
            <a:off x="1184434" y="2130981"/>
            <a:ext cx="7238524" cy="659130"/>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K-Means Clustering provides valuable insights into market trends by identifying distinct price patterns and behaviors.</a:t>
            </a:r>
            <a:endParaRPr lang="en-US" sz="1600" dirty="0"/>
          </a:p>
        </p:txBody>
      </p:sp>
      <p:sp>
        <p:nvSpPr>
          <p:cNvPr id="7" name="Shape 4"/>
          <p:cNvSpPr/>
          <p:nvPr/>
        </p:nvSpPr>
        <p:spPr>
          <a:xfrm>
            <a:off x="1030010" y="2996089"/>
            <a:ext cx="154424" cy="1104543"/>
          </a:xfrm>
          <a:prstGeom prst="roundRect">
            <a:avLst>
              <a:gd name="adj" fmla="val 20013"/>
            </a:avLst>
          </a:prstGeom>
          <a:solidFill>
            <a:srgbClr val="3A3B3C"/>
          </a:solidFill>
          <a:ln/>
        </p:spPr>
      </p:sp>
      <p:sp>
        <p:nvSpPr>
          <p:cNvPr id="8" name="Text 5"/>
          <p:cNvSpPr/>
          <p:nvPr/>
        </p:nvSpPr>
        <p:spPr>
          <a:xfrm>
            <a:off x="1493401" y="2996089"/>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Effective Technique</a:t>
            </a:r>
            <a:endParaRPr lang="en-US" sz="2000" dirty="0"/>
          </a:p>
        </p:txBody>
      </p:sp>
      <p:sp>
        <p:nvSpPr>
          <p:cNvPr id="9" name="Text 6"/>
          <p:cNvSpPr/>
          <p:nvPr/>
        </p:nvSpPr>
        <p:spPr>
          <a:xfrm>
            <a:off x="1493401" y="3441502"/>
            <a:ext cx="6929557" cy="659130"/>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Serves as an effective unsupervised learning technique for analyzing Bitcoin price movements.</a:t>
            </a:r>
            <a:endParaRPr lang="en-US" sz="1600" dirty="0"/>
          </a:p>
        </p:txBody>
      </p:sp>
      <p:sp>
        <p:nvSpPr>
          <p:cNvPr id="10" name="Shape 7"/>
          <p:cNvSpPr/>
          <p:nvPr/>
        </p:nvSpPr>
        <p:spPr>
          <a:xfrm>
            <a:off x="1339096" y="4306610"/>
            <a:ext cx="154424" cy="1104543"/>
          </a:xfrm>
          <a:prstGeom prst="roundRect">
            <a:avLst>
              <a:gd name="adj" fmla="val 20013"/>
            </a:avLst>
          </a:prstGeom>
          <a:solidFill>
            <a:srgbClr val="3A3B3C"/>
          </a:solidFill>
          <a:ln/>
        </p:spPr>
      </p:sp>
      <p:sp>
        <p:nvSpPr>
          <p:cNvPr id="11" name="Text 8"/>
          <p:cNvSpPr/>
          <p:nvPr/>
        </p:nvSpPr>
        <p:spPr>
          <a:xfrm>
            <a:off x="1802487" y="4306610"/>
            <a:ext cx="2830592"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Data-Driven Approach</a:t>
            </a:r>
            <a:endParaRPr lang="en-US" sz="2000" dirty="0"/>
          </a:p>
        </p:txBody>
      </p:sp>
      <p:sp>
        <p:nvSpPr>
          <p:cNvPr id="12" name="Text 9"/>
          <p:cNvSpPr/>
          <p:nvPr/>
        </p:nvSpPr>
        <p:spPr>
          <a:xfrm>
            <a:off x="1802487" y="4752023"/>
            <a:ext cx="6620470" cy="659130"/>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Offers a data-driven approach that can assist investors in making better financial decisions.</a:t>
            </a:r>
            <a:endParaRPr lang="en-US" sz="1600" dirty="0"/>
          </a:p>
        </p:txBody>
      </p:sp>
      <p:sp>
        <p:nvSpPr>
          <p:cNvPr id="13" name="Text 10"/>
          <p:cNvSpPr/>
          <p:nvPr/>
        </p:nvSpPr>
        <p:spPr>
          <a:xfrm>
            <a:off x="721043" y="5848826"/>
            <a:ext cx="7701915" cy="1647825"/>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The application of K-Means Clustering in Bitcoin price prediction has provided valuable insights into market trends by identifying distinct price patterns and behaviors. The ability of K-Means to group similar data points based on historical price fluctuations enables traders and analysts to recognize market cycles, detect anomalies, and make informed investment decisions.</a:t>
            </a:r>
            <a:endParaRPr lang="en-US" sz="16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TotalTime>
  <Words>941</Words>
  <Application>Microsoft Office PowerPoint</Application>
  <PresentationFormat>Custom</PresentationFormat>
  <Paragraphs>80</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Wingdings 3</vt:lpstr>
      <vt:lpstr>Century Gothic</vt:lpstr>
      <vt:lpstr>Raleway</vt:lpstr>
      <vt:lpstr>Prata</vt:lpstr>
      <vt:lpstr>Arial</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CHINNU TINNU</cp:lastModifiedBy>
  <cp:revision>2</cp:revision>
  <dcterms:created xsi:type="dcterms:W3CDTF">2025-03-27T18:58:56Z</dcterms:created>
  <dcterms:modified xsi:type="dcterms:W3CDTF">2025-03-27T19:00:40Z</dcterms:modified>
</cp:coreProperties>
</file>